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emf" ContentType="image/x-em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FEF"/>
    <a:srgbClr val="D9D9D9"/>
    <a:srgbClr val="8686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588"/>
    <p:restoredTop sz="96538"/>
  </p:normalViewPr>
  <p:slideViewPr>
    <p:cSldViewPr snapToGrid="0" snapToObjects="1">
      <p:cViewPr>
        <p:scale>
          <a:sx n="149" d="100"/>
          <a:sy n="149" d="100"/>
        </p:scale>
        <p:origin x="1392" y="-1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94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1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54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598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822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06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089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18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388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78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B5C0E-6C43-904B-ADD1-D71195EF01F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52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media" Target="../media/media5.mp4"/><Relationship Id="rId20" Type="http://schemas.openxmlformats.org/officeDocument/2006/relationships/image" Target="../media/image9.png"/><Relationship Id="rId21" Type="http://schemas.openxmlformats.org/officeDocument/2006/relationships/image" Target="../media/image10.png"/><Relationship Id="rId22" Type="http://schemas.openxmlformats.org/officeDocument/2006/relationships/image" Target="../media/image6.png"/><Relationship Id="rId23" Type="http://schemas.openxmlformats.org/officeDocument/2006/relationships/image" Target="../media/image7.png"/><Relationship Id="rId24" Type="http://schemas.openxmlformats.org/officeDocument/2006/relationships/image" Target="../media/image11.png"/><Relationship Id="rId25" Type="http://schemas.openxmlformats.org/officeDocument/2006/relationships/image" Target="../media/image12.png"/><Relationship Id="rId26" Type="http://schemas.openxmlformats.org/officeDocument/2006/relationships/image" Target="../media/image13.png"/><Relationship Id="rId10" Type="http://schemas.openxmlformats.org/officeDocument/2006/relationships/video" Target="../media/media5.mp4"/><Relationship Id="rId11" Type="http://schemas.openxmlformats.org/officeDocument/2006/relationships/slideLayout" Target="../slideLayouts/slideLayout1.xml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5" Type="http://schemas.openxmlformats.org/officeDocument/2006/relationships/image" Target="../media/image4.png"/><Relationship Id="rId16" Type="http://schemas.openxmlformats.org/officeDocument/2006/relationships/image" Target="../media/image5.png"/><Relationship Id="rId17" Type="http://schemas.openxmlformats.org/officeDocument/2006/relationships/image" Target="../media/image2.jpg"/><Relationship Id="rId18" Type="http://schemas.openxmlformats.org/officeDocument/2006/relationships/image" Target="../media/image3.emf"/><Relationship Id="rId19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microsoft.com/office/2007/relationships/media" Target="../media/media3.mp4"/><Relationship Id="rId6" Type="http://schemas.openxmlformats.org/officeDocument/2006/relationships/video" Target="../media/media3.mp4"/><Relationship Id="rId7" Type="http://schemas.microsoft.com/office/2007/relationships/media" Target="../media/media4.mp4"/><Relationship Id="rId8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ight Arrow 127"/>
          <p:cNvSpPr/>
          <p:nvPr/>
        </p:nvSpPr>
        <p:spPr>
          <a:xfrm>
            <a:off x="4590887" y="1479282"/>
            <a:ext cx="581439" cy="340701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graphicFrame>
        <p:nvGraphicFramePr>
          <p:cNvPr id="132" name="Table 1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1748734"/>
              </p:ext>
            </p:extLst>
          </p:nvPr>
        </p:nvGraphicFramePr>
        <p:xfrm>
          <a:off x="5502133" y="565854"/>
          <a:ext cx="2395364" cy="20736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6618"/>
                <a:gridCol w="476618"/>
                <a:gridCol w="476618"/>
                <a:gridCol w="476618"/>
                <a:gridCol w="488892"/>
              </a:tblGrid>
              <a:tr h="7841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Sp1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Sp2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Sp3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Sp4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Sp5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</a:tr>
            </a:tbl>
          </a:graphicData>
        </a:graphic>
      </p:graphicFrame>
      <p:sp>
        <p:nvSpPr>
          <p:cNvPr id="141" name="Right Arrow 140"/>
          <p:cNvSpPr/>
          <p:nvPr/>
        </p:nvSpPr>
        <p:spPr>
          <a:xfrm rot="5400000">
            <a:off x="6489261" y="3264653"/>
            <a:ext cx="581439" cy="340701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48" name="Right Arrow 147"/>
          <p:cNvSpPr/>
          <p:nvPr/>
        </p:nvSpPr>
        <p:spPr>
          <a:xfrm rot="10800000">
            <a:off x="3613016" y="5062074"/>
            <a:ext cx="581439" cy="340701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50" name="Left Brace 149"/>
          <p:cNvSpPr/>
          <p:nvPr/>
        </p:nvSpPr>
        <p:spPr>
          <a:xfrm flipH="1" flipV="1">
            <a:off x="7990702" y="1435904"/>
            <a:ext cx="346446" cy="1258118"/>
          </a:xfrm>
          <a:prstGeom prst="leftBrace">
            <a:avLst>
              <a:gd name="adj1" fmla="val 133412"/>
              <a:gd name="adj2" fmla="val 50000"/>
            </a:avLst>
          </a:prstGeom>
          <a:ln w="25400" cap="flat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51" name="TextBox 150"/>
          <p:cNvSpPr txBox="1"/>
          <p:nvPr/>
        </p:nvSpPr>
        <p:spPr>
          <a:xfrm>
            <a:off x="8373600" y="1878977"/>
            <a:ext cx="29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N</a:t>
            </a:r>
          </a:p>
        </p:txBody>
      </p:sp>
      <p:grpSp>
        <p:nvGrpSpPr>
          <p:cNvPr id="185" name="Group 184"/>
          <p:cNvGrpSpPr/>
          <p:nvPr/>
        </p:nvGrpSpPr>
        <p:grpSpPr>
          <a:xfrm>
            <a:off x="5573794" y="2433147"/>
            <a:ext cx="2160150" cy="381679"/>
            <a:chOff x="5146813" y="2316677"/>
            <a:chExt cx="2003433" cy="381679"/>
          </a:xfrm>
        </p:grpSpPr>
        <p:sp>
          <p:nvSpPr>
            <p:cNvPr id="172" name="TextBox 171"/>
            <p:cNvSpPr txBox="1"/>
            <p:nvPr/>
          </p:nvSpPr>
          <p:spPr>
            <a:xfrm>
              <a:off x="5146813" y="2326122"/>
              <a:ext cx="238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5588277" y="2326122"/>
              <a:ext cx="2900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6911706" y="2316677"/>
              <a:ext cx="238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6032975" y="2329024"/>
              <a:ext cx="238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6474439" y="2329024"/>
              <a:ext cx="2900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/>
                <a:t>…</a:t>
              </a:r>
              <a:endParaRPr lang="en-US" dirty="0"/>
            </a:p>
          </p:txBody>
        </p:sp>
      </p:grpSp>
      <p:sp>
        <p:nvSpPr>
          <p:cNvPr id="198" name="Rectangle 197"/>
          <p:cNvSpPr/>
          <p:nvPr/>
        </p:nvSpPr>
        <p:spPr>
          <a:xfrm>
            <a:off x="7818969" y="722185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4471242" y="4119399"/>
            <a:ext cx="4665141" cy="2184418"/>
            <a:chOff x="4486161" y="4168763"/>
            <a:chExt cx="4665141" cy="2184418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6" name="TextBox 145"/>
                <p:cNvSpPr txBox="1"/>
                <p:nvPr/>
              </p:nvSpPr>
              <p:spPr>
                <a:xfrm>
                  <a:off x="4486162" y="5529698"/>
                  <a:ext cx="4665140" cy="29764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</a:rPr>
                        <m:t>𝐶𝐼</m:t>
                      </m:r>
                      <m:r>
                        <a:rPr lang="en-US" i="1" baseline="-25000">
                          <a:latin typeface="Cambria Math" charset="0"/>
                        </a:rPr>
                        <m:t>95%</m:t>
                      </m:r>
                      <m:r>
                        <a:rPr lang="en-US" i="1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𝑁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∙</m:t>
                      </m:r>
                      <m:r>
                        <a:rPr lang="en-US" i="1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𝑗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±</m:t>
                      </m:r>
                    </m:oMath>
                  </a14:m>
                  <a:r>
                    <a:rPr lang="en-US" i="1" dirty="0">
                      <a:latin typeface="Cambria Math" charset="0"/>
                      <a:ea typeface="Cambria Math" charset="0"/>
                      <a:cs typeface="Cambria Math" charset="0"/>
                    </a:rPr>
                    <a:t> </a:t>
                  </a:r>
                  <a:r>
                    <a:rPr lang="en-US" i="1" dirty="0" smtClean="0">
                      <a:latin typeface="Cambria Math" charset="0"/>
                      <a:ea typeface="Cambria Math" charset="0"/>
                      <a:cs typeface="Cambria Math" charset="0"/>
                    </a:rPr>
                    <a:t>Z</a:t>
                  </a:r>
                  <a14:m>
                    <m:oMath xmlns:m="http://schemas.openxmlformats.org/officeDocument/2006/math">
                      <m:r>
                        <a:rPr lang="en-US" b="0" i="1" baseline="-2500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95%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∙</m:t>
                      </m:r>
                      <m:r>
                        <a:rPr lang="en-US" i="1" dirty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√</m:t>
                      </m:r>
                      <m:r>
                        <m:rPr>
                          <m:nor/>
                        </m:rPr>
                        <a:rPr lang="en-US" dirty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Var</m:t>
                      </m:r>
                      <m:r>
                        <m:rPr>
                          <m:nor/>
                        </m:rPr>
                        <a:rPr lang="en-US" dirty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US" dirty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E</m:t>
                      </m:r>
                      <m:r>
                        <a:rPr lang="en-US" i="1">
                          <a:latin typeface="Cambria Math" charset="0"/>
                        </a:rPr>
                        <m:t>[</m:t>
                      </m:r>
                      <m:r>
                        <a:rPr lang="en-US" i="1">
                          <a:latin typeface="Cambria Math" charset="0"/>
                        </a:rPr>
                        <m:t>𝑆𝑖</m:t>
                      </m:r>
                      <m:r>
                        <a:rPr lang="en-US" i="1">
                          <a:latin typeface="Cambria Math" charset="0"/>
                        </a:rPr>
                        <m:t>𝑆</m:t>
                      </m:r>
                      <m:r>
                        <a:rPr lang="en-US" i="1" baseline="-25000">
                          <a:latin typeface="Cambria Math" charset="0"/>
                        </a:rPr>
                        <m:t>𝑗</m:t>
                      </m:r>
                      <m:r>
                        <a:rPr lang="en-US" i="1">
                          <a:latin typeface="Cambria Math" charset="0"/>
                        </a:rPr>
                        <m:t>]</m:t>
                      </m:r>
                      <m:r>
                        <a:rPr lang="en-US">
                          <a:latin typeface="Cambria Math" charset="0"/>
                        </a:rPr>
                        <m:t>)</m:t>
                      </m:r>
                    </m:oMath>
                  </a14:m>
                  <a:endParaRPr lang="en-US" i="1" baseline="30000" dirty="0">
                    <a:latin typeface="Cambria Math" charset="0"/>
                    <a:ea typeface="Cambria Math" charset="0"/>
                    <a:cs typeface="Cambria Math" charset="0"/>
                  </a:endParaRPr>
                </a:p>
              </p:txBody>
            </p:sp>
          </mc:Choice>
          <mc:Fallback>
            <p:sp>
              <p:nvSpPr>
                <p:cNvPr id="146" name="TextBox 14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86162" y="5529698"/>
                  <a:ext cx="4665140" cy="297646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 l="-1697" t="-124490" b="-16938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3" name="TextBox 142"/>
                <p:cNvSpPr txBox="1"/>
                <p:nvPr/>
              </p:nvSpPr>
              <p:spPr>
                <a:xfrm>
                  <a:off x="5570151" y="4168763"/>
                  <a:ext cx="2449498" cy="76774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i="1" baseline="-25000">
                                <a:latin typeface="Cambria Math" charset="0"/>
                              </a:rPr>
                              <m:t>𝑖</m:t>
                            </m:r>
                          </m:e>
                        </m:d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=</m:t>
                        </m:r>
                        <m:f>
                          <m:fPr>
                            <m:ctrlP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den>
                        </m:f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∙∑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𝑆</m:t>
                            </m:r>
                            <m:r>
                              <a:rPr lang="en-US" i="1" baseline="-2500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e>
                        </m:d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43" name="TextBox 1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70151" y="4168763"/>
                  <a:ext cx="2449498" cy="767749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4" name="TextBox 143"/>
                <p:cNvSpPr txBox="1"/>
                <p:nvPr/>
              </p:nvSpPr>
              <p:spPr>
                <a:xfrm>
                  <a:off x="5326437" y="4751893"/>
                  <a:ext cx="256762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charset="0"/>
                          </a:rPr>
                          <m:t>𝐸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[</m:t>
                        </m:r>
                        <m:r>
                          <a:rPr lang="en-US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i="1" baseline="-2500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b="0" i="1" baseline="-25000" smtClean="0">
                                <a:latin typeface="Cambria Math" charset="0"/>
                              </a:rPr>
                              <m:t>𝑗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]</m:t>
                        </m:r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=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𝑆</m:t>
                            </m:r>
                            <m:r>
                              <a:rPr lang="en-US" i="1" baseline="-2500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∙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b="0" i="1" baseline="-25000" smtClean="0">
                            <a:latin typeface="Cambria Math" charset="0"/>
                          </a:rPr>
                          <m:t>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44" name="TextBox 14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26437" y="4751893"/>
                  <a:ext cx="2567626" cy="276999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 l="-1659" t="-2174" r="-2607" b="-3260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5" name="TextBox 144"/>
                <p:cNvSpPr txBox="1"/>
                <p:nvPr/>
              </p:nvSpPr>
              <p:spPr>
                <a:xfrm>
                  <a:off x="4486161" y="5125464"/>
                  <a:ext cx="466514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dirty="0" smtClean="0">
                      <a:latin typeface="Cambria Math" charset="0"/>
                      <a:ea typeface="Cambria Math" charset="0"/>
                      <a:cs typeface="Cambria Math" charset="0"/>
                    </a:rPr>
                    <a:t>Var(E</a:t>
                  </a:r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[</m:t>
                      </m:r>
                      <m:r>
                        <a:rPr lang="en-US" b="0" i="1" smtClean="0">
                          <a:latin typeface="Cambria Math" charset="0"/>
                        </a:rPr>
                        <m:t>𝑆𝑖𝑆𝑗</m:t>
                      </m:r>
                      <m:r>
                        <a:rPr lang="en-US" b="0" i="1" smtClean="0">
                          <a:latin typeface="Cambria Math" charset="0"/>
                        </a:rPr>
                        <m:t>]</m:t>
                      </m:r>
                      <m:r>
                        <a:rPr lang="en-US" b="0" i="0" smtClean="0">
                          <a:latin typeface="Cambria Math" charset="0"/>
                        </a:rPr>
                        <m:t>)</m:t>
                      </m:r>
                      <m:r>
                        <a:rPr lang="mr-IN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𝑁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∙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𝐸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[</m:t>
                      </m:r>
                      <m:r>
                        <a:rPr lang="en-US" i="1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𝑗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]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∙(1 −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𝐸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[</m:t>
                      </m:r>
                      <m:r>
                        <a:rPr lang="en-US" i="1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𝑗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]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a14:m>
                  <a:endParaRPr lang="en-US" baseline="-25000" dirty="0"/>
                </a:p>
              </p:txBody>
            </p:sp>
          </mc:Choice>
          <mc:Fallback xmlns="">
            <p:sp>
              <p:nvSpPr>
                <p:cNvPr id="145" name="TextBox 14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86161" y="5125464"/>
                  <a:ext cx="4665141" cy="276999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 l="-3003" t="-146667" r="-1175" b="-182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3" name="TextBox 112"/>
                <p:cNvSpPr txBox="1"/>
                <p:nvPr/>
              </p:nvSpPr>
              <p:spPr>
                <a:xfrm>
                  <a:off x="4778990" y="5904853"/>
                  <a:ext cx="4031820" cy="44832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|</m:t>
                          </m:r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b="0" i="1" baseline="-25000" smtClean="0">
                              <a:latin typeface="Cambria Math" charset="0"/>
                            </a:rPr>
                            <m:t>𝑗</m:t>
                          </m:r>
                        </m:e>
                      </m:d>
                      <m:r>
                        <a:rPr lang="mr-IN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b="0" i="1" baseline="-25000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𝑆</m:t>
                              </m:r>
                              <m:r>
                                <a:rPr lang="en-US" i="1" baseline="-2500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𝑆</m:t>
                              </m:r>
                              <m:r>
                                <a:rPr lang="en-US" i="1" baseline="-25000">
                                  <a:latin typeface="Cambria Math" charset="0"/>
                                </a:rPr>
                                <m:t>𝑗</m:t>
                              </m:r>
                            </m:e>
                          </m:d>
                        </m:num>
                        <m:den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𝑃</m:t>
                          </m:r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a14:m>
                  <a:r>
                    <a:rPr lang="en-US" dirty="0" smtClean="0"/>
                    <a:t>, 0 </a:t>
                  </a:r>
                  <a14:m>
                    <m:oMath xmlns:m="http://schemas.openxmlformats.org/officeDocument/2006/math">
                      <m:r>
                        <a:rPr lang="en-US" b="0" i="0" smtClean="0">
                          <a:latin typeface="Cambria Math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</a:rPr>
                        <m:t>if</m:t>
                      </m:r>
                      <m:r>
                        <a:rPr lang="en-US" b="0" i="0" smtClean="0">
                          <a:latin typeface="Cambria Math" charset="0"/>
                        </a:rPr>
                        <m:t> </m:t>
                      </m:r>
                      <m:r>
                        <a:rPr lang="en-US" i="1">
                          <a:latin typeface="Cambria Math" charset="0"/>
                        </a:rPr>
                        <m:t>𝐶𝐼</m:t>
                      </m:r>
                      <m:r>
                        <a:rPr lang="en-US" b="0" i="1" baseline="-25000" smtClean="0">
                          <a:latin typeface="Cambria Math" charset="0"/>
                        </a:rPr>
                        <m:t>𝐿</m:t>
                      </m:r>
                      <m:r>
                        <a:rPr lang="en-US" b="0" i="1" smtClean="0">
                          <a:latin typeface="Cambria Math" charset="0"/>
                        </a:rPr>
                        <m:t>≤</m:t>
                      </m:r>
                      <m:r>
                        <a:rPr lang="en-US" i="1">
                          <a:latin typeface="Cambria Math" charset="0"/>
                        </a:rPr>
                        <m:t>𝑆</m:t>
                      </m:r>
                      <m:r>
                        <a:rPr lang="en-US" i="1" baseline="-25000">
                          <a:latin typeface="Cambria Math" charset="0"/>
                        </a:rPr>
                        <m:t>𝑖</m:t>
                      </m:r>
                      <m:r>
                        <a:rPr lang="en-US" i="1">
                          <a:latin typeface="Cambria Math" charset="0"/>
                        </a:rPr>
                        <m:t>𝑆</m:t>
                      </m:r>
                      <m:r>
                        <a:rPr lang="en-US" i="1" baseline="-25000">
                          <a:latin typeface="Cambria Math" charset="0"/>
                        </a:rPr>
                        <m:t>𝑗</m:t>
                      </m:r>
                    </m:oMath>
                  </a14:m>
                  <a:r>
                    <a:rPr lang="en-US" i="1" dirty="0" smtClean="0"/>
                    <a:t> </a:t>
                  </a:r>
                  <a14:m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≤</m:t>
                      </m:r>
                    </m:oMath>
                  </a14:m>
                  <a:r>
                    <a:rPr lang="en-US" i="1" dirty="0" smtClean="0"/>
                    <a:t> </a:t>
                  </a:r>
                  <a14:m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𝐶𝐼</m:t>
                      </m:r>
                      <m:r>
                        <a:rPr lang="en-US" b="0" i="1" baseline="-25000" smtClean="0">
                          <a:latin typeface="Cambria Math" charset="0"/>
                        </a:rPr>
                        <m:t>𝑈</m:t>
                      </m:r>
                    </m:oMath>
                  </a14:m>
                  <a:endParaRPr lang="en-US" i="1" dirty="0"/>
                </a:p>
              </p:txBody>
            </p:sp>
          </mc:Choice>
          <mc:Fallback xmlns="">
            <p:sp>
              <p:nvSpPr>
                <p:cNvPr id="113" name="TextBox 1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78990" y="5904853"/>
                  <a:ext cx="4031820" cy="448328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 l="-1967" t="-73973" b="-904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4" name="Group 23"/>
          <p:cNvGrpSpPr/>
          <p:nvPr/>
        </p:nvGrpSpPr>
        <p:grpSpPr>
          <a:xfrm>
            <a:off x="179462" y="128187"/>
            <a:ext cx="4174421" cy="3151985"/>
            <a:chOff x="529839" y="258129"/>
            <a:chExt cx="3625405" cy="271905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839" y="258129"/>
              <a:ext cx="3625405" cy="2719053"/>
            </a:xfrm>
            <a:prstGeom prst="rect">
              <a:avLst/>
            </a:prstGeom>
          </p:spPr>
        </p:pic>
        <p:grpSp>
          <p:nvGrpSpPr>
            <p:cNvPr id="181" name="Group 180"/>
            <p:cNvGrpSpPr/>
            <p:nvPr/>
          </p:nvGrpSpPr>
          <p:grpSpPr>
            <a:xfrm>
              <a:off x="1357794" y="905855"/>
              <a:ext cx="1584344" cy="1572425"/>
              <a:chOff x="2192530" y="1199696"/>
              <a:chExt cx="1715587" cy="1716375"/>
            </a:xfrm>
          </p:grpSpPr>
          <p:grpSp>
            <p:nvGrpSpPr>
              <p:cNvPr id="117" name="Group 116"/>
              <p:cNvGrpSpPr/>
              <p:nvPr/>
            </p:nvGrpSpPr>
            <p:grpSpPr>
              <a:xfrm>
                <a:off x="2192531" y="1199696"/>
                <a:ext cx="1715586" cy="1711746"/>
                <a:chOff x="1021210" y="482112"/>
                <a:chExt cx="2287448" cy="2282328"/>
              </a:xfrm>
              <a:solidFill>
                <a:srgbClr val="EFEFEF">
                  <a:alpha val="73333"/>
                </a:srgbClr>
              </a:solidFill>
            </p:grpSpPr>
            <p:sp>
              <p:nvSpPr>
                <p:cNvPr id="61" name="Rectangle 60"/>
                <p:cNvSpPr/>
                <p:nvPr/>
              </p:nvSpPr>
              <p:spPr>
                <a:xfrm>
                  <a:off x="1241846" y="691411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>
                  <a:off x="1468672" y="928871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1699479" y="1152155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1021210" y="925514"/>
                  <a:ext cx="218810" cy="23306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1248359" y="1152154"/>
                  <a:ext cx="205582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7" name="Rectangle 66"/>
                <p:cNvSpPr/>
                <p:nvPr/>
              </p:nvSpPr>
              <p:spPr>
                <a:xfrm>
                  <a:off x="1021629" y="482112"/>
                  <a:ext cx="225521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>
                  <a:off x="1465129" y="482713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9" name="Rectangle 68"/>
                <p:cNvSpPr/>
                <p:nvPr/>
              </p:nvSpPr>
              <p:spPr>
                <a:xfrm>
                  <a:off x="2160219" y="694417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>
                  <a:off x="2391021" y="927901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1" name="Rectangle 70"/>
                <p:cNvSpPr/>
                <p:nvPr/>
              </p:nvSpPr>
              <p:spPr>
                <a:xfrm>
                  <a:off x="1931631" y="932496"/>
                  <a:ext cx="210323" cy="21742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2" name="Rectangle 71"/>
                <p:cNvSpPr/>
                <p:nvPr/>
              </p:nvSpPr>
              <p:spPr>
                <a:xfrm>
                  <a:off x="1932050" y="485118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3" name="Rectangle 72"/>
                <p:cNvSpPr/>
                <p:nvPr/>
              </p:nvSpPr>
              <p:spPr>
                <a:xfrm>
                  <a:off x="2387478" y="485719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1700804" y="696280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2158031" y="1155699"/>
                  <a:ext cx="241155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3076506" y="691411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2843816" y="925513"/>
                  <a:ext cx="237992" cy="2270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2848337" y="482112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621067" y="689298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616559" y="1152979"/>
                  <a:ext cx="230922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3077736" y="1153838"/>
                  <a:ext cx="230922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1241846" y="1614667"/>
                  <a:ext cx="229420" cy="227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>
                  <a:off x="1468672" y="1852127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1699479" y="2075411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1021210" y="1848770"/>
                  <a:ext cx="229420" cy="2234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7" name="Rectangle 86"/>
                <p:cNvSpPr/>
                <p:nvPr/>
              </p:nvSpPr>
              <p:spPr>
                <a:xfrm>
                  <a:off x="1248359" y="2075410"/>
                  <a:ext cx="203174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8" name="Rectangle 87"/>
                <p:cNvSpPr/>
                <p:nvPr/>
              </p:nvSpPr>
              <p:spPr>
                <a:xfrm>
                  <a:off x="1025605" y="1382982"/>
                  <a:ext cx="229420" cy="23221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9" name="Rectangle 88"/>
                <p:cNvSpPr/>
                <p:nvPr/>
              </p:nvSpPr>
              <p:spPr>
                <a:xfrm>
                  <a:off x="1458043" y="1380759"/>
                  <a:ext cx="241159" cy="235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0" name="Rectangle 89"/>
                <p:cNvSpPr/>
                <p:nvPr/>
              </p:nvSpPr>
              <p:spPr>
                <a:xfrm>
                  <a:off x="2160219" y="1617673"/>
                  <a:ext cx="229420" cy="22501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1" name="Rectangle 90"/>
                <p:cNvSpPr/>
                <p:nvPr/>
              </p:nvSpPr>
              <p:spPr>
                <a:xfrm>
                  <a:off x="2391021" y="1851157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1931631" y="1847800"/>
                  <a:ext cx="229420" cy="228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1932050" y="1392471"/>
                  <a:ext cx="229420" cy="22075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2391454" y="1386436"/>
                  <a:ext cx="229420" cy="22931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700804" y="1619536"/>
                  <a:ext cx="229420" cy="22213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2158031" y="2078956"/>
                  <a:ext cx="241155" cy="23449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3076506" y="1614667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2843816" y="1848769"/>
                  <a:ext cx="237992" cy="2270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9" name="Rectangle 98"/>
                <p:cNvSpPr/>
                <p:nvPr/>
              </p:nvSpPr>
              <p:spPr>
                <a:xfrm>
                  <a:off x="2841310" y="1389464"/>
                  <a:ext cx="240423" cy="22381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0" name="Rectangle 99"/>
                <p:cNvSpPr/>
                <p:nvPr/>
              </p:nvSpPr>
              <p:spPr>
                <a:xfrm>
                  <a:off x="2621067" y="1612554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1" name="Rectangle 100"/>
                <p:cNvSpPr/>
                <p:nvPr/>
              </p:nvSpPr>
              <p:spPr>
                <a:xfrm>
                  <a:off x="2616559" y="2076236"/>
                  <a:ext cx="230922" cy="2372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3077736" y="2077094"/>
                  <a:ext cx="230922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3" name="Rectangle 102"/>
                <p:cNvSpPr/>
                <p:nvPr/>
              </p:nvSpPr>
              <p:spPr>
                <a:xfrm>
                  <a:off x="1457934" y="2308516"/>
                  <a:ext cx="240703" cy="2118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4" name="Rectangle 103"/>
                <p:cNvSpPr/>
                <p:nvPr/>
              </p:nvSpPr>
              <p:spPr>
                <a:xfrm>
                  <a:off x="1029707" y="2305158"/>
                  <a:ext cx="210186" cy="2234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5" name="Rectangle 104"/>
                <p:cNvSpPr/>
                <p:nvPr/>
              </p:nvSpPr>
              <p:spPr>
                <a:xfrm>
                  <a:off x="2385720" y="2307546"/>
                  <a:ext cx="239843" cy="2200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6" name="Rectangle 105"/>
                <p:cNvSpPr/>
                <p:nvPr/>
              </p:nvSpPr>
              <p:spPr>
                <a:xfrm>
                  <a:off x="1919650" y="2316427"/>
                  <a:ext cx="222304" cy="21560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7" name="Rectangle 106"/>
                <p:cNvSpPr/>
                <p:nvPr/>
              </p:nvSpPr>
              <p:spPr>
                <a:xfrm>
                  <a:off x="2834603" y="2305157"/>
                  <a:ext cx="243133" cy="2270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1701609" y="2530836"/>
                  <a:ext cx="229420" cy="23197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1241846" y="2534205"/>
                  <a:ext cx="229420" cy="23023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2151518" y="2537750"/>
                  <a:ext cx="241155" cy="224934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2619123" y="2523765"/>
                  <a:ext cx="230922" cy="23725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3071223" y="2535889"/>
                  <a:ext cx="230922" cy="22491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</p:grpSp>
          <p:sp>
            <p:nvSpPr>
              <p:cNvPr id="4" name="Rectangle 3"/>
              <p:cNvSpPr/>
              <p:nvPr/>
            </p:nvSpPr>
            <p:spPr>
              <a:xfrm>
                <a:off x="2196137" y="1199811"/>
                <a:ext cx="1711980" cy="171626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013"/>
              </a:p>
            </p:txBody>
          </p:sp>
          <p:grpSp>
            <p:nvGrpSpPr>
              <p:cNvPr id="116" name="Group 115"/>
              <p:cNvGrpSpPr/>
              <p:nvPr/>
            </p:nvGrpSpPr>
            <p:grpSpPr>
              <a:xfrm>
                <a:off x="2192530" y="1201951"/>
                <a:ext cx="1711982" cy="1711982"/>
                <a:chOff x="1018472" y="478573"/>
                <a:chExt cx="2282642" cy="2282642"/>
              </a:xfrm>
            </p:grpSpPr>
            <p:grpSp>
              <p:nvGrpSpPr>
                <p:cNvPr id="40" name="Group 39"/>
                <p:cNvGrpSpPr/>
                <p:nvPr/>
              </p:nvGrpSpPr>
              <p:grpSpPr>
                <a:xfrm>
                  <a:off x="1018472" y="691412"/>
                  <a:ext cx="2282642" cy="1835888"/>
                  <a:chOff x="3621972" y="3650512"/>
                  <a:chExt cx="2054432" cy="1835888"/>
                </a:xfrm>
              </p:grpSpPr>
              <p:cxnSp>
                <p:nvCxnSpPr>
                  <p:cNvPr id="6" name="Straight Connector 5"/>
                  <p:cNvCxnSpPr/>
                  <p:nvPr/>
                </p:nvCxnSpPr>
                <p:spPr>
                  <a:xfrm>
                    <a:off x="3621973" y="3650512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Connector 12"/>
                  <p:cNvCxnSpPr/>
                  <p:nvPr/>
                </p:nvCxnSpPr>
                <p:spPr>
                  <a:xfrm>
                    <a:off x="3621973" y="38879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>
                    <a:off x="3621973" y="4111257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>
                    <a:off x="3621972" y="4341628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/>
                  <p:nvPr/>
                </p:nvCxnSpPr>
                <p:spPr>
                  <a:xfrm>
                    <a:off x="3621972" y="4579089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Connector 16"/>
                  <p:cNvCxnSpPr/>
                  <p:nvPr/>
                </p:nvCxnSpPr>
                <p:spPr>
                  <a:xfrm>
                    <a:off x="3621972" y="48023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Straight Connector 17"/>
                  <p:cNvCxnSpPr/>
                  <p:nvPr/>
                </p:nvCxnSpPr>
                <p:spPr>
                  <a:xfrm>
                    <a:off x="3621972" y="5032744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/>
                  <p:nvPr/>
                </p:nvCxnSpPr>
                <p:spPr>
                  <a:xfrm>
                    <a:off x="3621972" y="5270205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>
                    <a:off x="3621972" y="5486400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1" name="Group 40"/>
                <p:cNvGrpSpPr/>
                <p:nvPr/>
              </p:nvGrpSpPr>
              <p:grpSpPr>
                <a:xfrm rot="5400000">
                  <a:off x="1018471" y="701950"/>
                  <a:ext cx="2282642" cy="1835888"/>
                  <a:chOff x="3621972" y="3650512"/>
                  <a:chExt cx="2054432" cy="1835888"/>
                </a:xfrm>
              </p:grpSpPr>
              <p:cxnSp>
                <p:nvCxnSpPr>
                  <p:cNvPr id="42" name="Straight Connector 41"/>
                  <p:cNvCxnSpPr/>
                  <p:nvPr/>
                </p:nvCxnSpPr>
                <p:spPr>
                  <a:xfrm>
                    <a:off x="3621973" y="3650512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Straight Connector 42"/>
                  <p:cNvCxnSpPr/>
                  <p:nvPr/>
                </p:nvCxnSpPr>
                <p:spPr>
                  <a:xfrm>
                    <a:off x="3621973" y="38879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Straight Connector 43"/>
                  <p:cNvCxnSpPr/>
                  <p:nvPr/>
                </p:nvCxnSpPr>
                <p:spPr>
                  <a:xfrm>
                    <a:off x="3621973" y="4111257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3621972" y="4341628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3621972" y="4579089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>
                    <a:off x="3621972" y="48023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/>
                  <p:nvPr/>
                </p:nvCxnSpPr>
                <p:spPr>
                  <a:xfrm>
                    <a:off x="3621972" y="5032744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Connector 48"/>
                  <p:cNvCxnSpPr/>
                  <p:nvPr/>
                </p:nvCxnSpPr>
                <p:spPr>
                  <a:xfrm>
                    <a:off x="3621972" y="5270205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Straight Connector 49"/>
                  <p:cNvCxnSpPr/>
                  <p:nvPr/>
                </p:nvCxnSpPr>
                <p:spPr>
                  <a:xfrm>
                    <a:off x="3621972" y="5486400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124" name="TextBox 123"/>
            <p:cNvSpPr txBox="1"/>
            <p:nvPr/>
          </p:nvSpPr>
          <p:spPr>
            <a:xfrm>
              <a:off x="553731" y="766276"/>
              <a:ext cx="697810" cy="2791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1 </a:t>
              </a:r>
              <a:r>
                <a:rPr lang="en-US" sz="1400" dirty="0" smtClean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cm</a:t>
              </a:r>
              <a:r>
                <a:rPr lang="en-US" sz="1400" baseline="30000" dirty="0" smtClean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2</a:t>
              </a:r>
              <a:endParaRPr lang="en-US" sz="14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cxnSp>
          <p:nvCxnSpPr>
            <p:cNvPr id="5" name="Straight Connector 4"/>
            <p:cNvCxnSpPr/>
            <p:nvPr/>
          </p:nvCxnSpPr>
          <p:spPr>
            <a:xfrm>
              <a:off x="1091934" y="905855"/>
              <a:ext cx="249632" cy="772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-680159" y="2872115"/>
            <a:ext cx="4720620" cy="4720620"/>
            <a:chOff x="-517787" y="2872115"/>
            <a:chExt cx="4720620" cy="4720620"/>
          </a:xfrm>
        </p:grpSpPr>
        <p:pic>
          <p:nvPicPr>
            <p:cNvPr id="199" name="Picture 198"/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17787" y="2872115"/>
              <a:ext cx="4720620" cy="472062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ectangle 11"/>
                <p:cNvSpPr/>
                <p:nvPr/>
              </p:nvSpPr>
              <p:spPr>
                <a:xfrm>
                  <a:off x="2644943" y="3949452"/>
                  <a:ext cx="426719" cy="36298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baseline="-25000" smtClean="0">
                            <a:latin typeface="Cambria Math" charset="0"/>
                          </a:rPr>
                          <m:t>1</m:t>
                        </m:r>
                      </m:oMath>
                    </m:oMathPara>
                  </a14:m>
                  <a:endParaRPr lang="en-US" baseline="-25000" dirty="0"/>
                </a:p>
              </p:txBody>
            </p:sp>
          </mc:Choice>
          <mc:Fallback xmlns="">
            <p:sp>
              <p:nvSpPr>
                <p:cNvPr id="12" name="Rectangle 1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4943" y="3949452"/>
                  <a:ext cx="426719" cy="362984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 b="-169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0" name="Rectangle 119"/>
                <p:cNvSpPr/>
                <p:nvPr/>
              </p:nvSpPr>
              <p:spPr>
                <a:xfrm>
                  <a:off x="3536671" y="4210674"/>
                  <a:ext cx="426719" cy="36298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baseline="-25000" smtClean="0">
                            <a:latin typeface="Cambria Math" charset="0"/>
                          </a:rPr>
                          <m:t>2</m:t>
                        </m:r>
                      </m:oMath>
                    </m:oMathPara>
                  </a14:m>
                  <a:endParaRPr lang="en-US" baseline="-25000" dirty="0"/>
                </a:p>
              </p:txBody>
            </p:sp>
          </mc:Choice>
          <mc:Fallback xmlns="">
            <p:sp>
              <p:nvSpPr>
                <p:cNvPr id="120" name="Rectangle 119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36671" y="4210674"/>
                  <a:ext cx="426719" cy="362984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 b="-169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Rectangle 19"/>
                <p:cNvSpPr/>
                <p:nvPr/>
              </p:nvSpPr>
              <p:spPr>
                <a:xfrm>
                  <a:off x="2900073" y="4199017"/>
                  <a:ext cx="771430" cy="27699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1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200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sz="1200" b="0" i="1" baseline="-25000" smtClean="0">
                                <a:latin typeface="Cambria Math" charset="0"/>
                              </a:rPr>
                              <m:t>1</m:t>
                            </m:r>
                            <m:r>
                              <a:rPr lang="en-US" sz="1200" i="1">
                                <a:latin typeface="Cambria Math" charset="0"/>
                              </a:rPr>
                              <m:t>|</m:t>
                            </m:r>
                            <m:r>
                              <a:rPr lang="en-US" sz="1200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sz="1200" b="0" i="1" baseline="-25000" smtClean="0">
                                <a:latin typeface="Cambria Math" charset="0"/>
                              </a:rPr>
                              <m:t>2</m:t>
                            </m:r>
                          </m:e>
                        </m:d>
                      </m:oMath>
                    </m:oMathPara>
                  </a14:m>
                  <a:endParaRPr lang="en-US" sz="1200" dirty="0"/>
                </a:p>
              </p:txBody>
            </p:sp>
          </mc:Choice>
          <mc:Fallback xmlns="">
            <p:sp>
              <p:nvSpPr>
                <p:cNvPr id="20" name="Rectangle 19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00073" y="4199017"/>
                  <a:ext cx="771430" cy="276999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b="-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3" name="2 Calhol apotheci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5574515" y="433044"/>
            <a:ext cx="416076" cy="369998"/>
          </a:xfrm>
          <a:prstGeom prst="rect">
            <a:avLst/>
          </a:prstGeom>
        </p:spPr>
      </p:pic>
      <p:pic>
        <p:nvPicPr>
          <p:cNvPr id="35" name="7 Lecanora apotheci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23"/>
          <a:srcRect t="10944" b="2117"/>
          <a:stretch/>
        </p:blipFill>
        <p:spPr>
          <a:xfrm>
            <a:off x="6526806" y="441590"/>
            <a:ext cx="355852" cy="357406"/>
          </a:xfrm>
          <a:prstGeom prst="rect">
            <a:avLst/>
          </a:prstGeom>
        </p:spPr>
      </p:pic>
      <p:pic>
        <p:nvPicPr>
          <p:cNvPr id="36" name="22 Xangal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24"/>
          <a:srcRect l="2" r="37996"/>
          <a:stretch/>
        </p:blipFill>
        <p:spPr>
          <a:xfrm>
            <a:off x="6958332" y="433044"/>
            <a:ext cx="370018" cy="369998"/>
          </a:xfrm>
          <a:prstGeom prst="rect">
            <a:avLst/>
          </a:prstGeom>
        </p:spPr>
      </p:pic>
      <p:pic>
        <p:nvPicPr>
          <p:cNvPr id="38" name="10 Phyads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25"/>
          <a:srcRect l="4136" r="4458" b="14663"/>
          <a:stretch/>
        </p:blipFill>
        <p:spPr>
          <a:xfrm>
            <a:off x="6068863" y="433044"/>
            <a:ext cx="372433" cy="372433"/>
          </a:xfrm>
          <a:prstGeom prst="rect">
            <a:avLst/>
          </a:prstGeom>
        </p:spPr>
      </p:pic>
      <p:pic>
        <p:nvPicPr>
          <p:cNvPr id="140" name="4 Cansub w thallus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 rotWithShape="1">
          <a:blip r:embed="rId26"/>
          <a:srcRect l="19566" t="-5366" r="254" b="4357"/>
          <a:stretch/>
        </p:blipFill>
        <p:spPr>
          <a:xfrm>
            <a:off x="7389964" y="395547"/>
            <a:ext cx="412799" cy="39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353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0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14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428</TotalTime>
  <Words>60</Words>
  <Application>Microsoft Macintosh PowerPoint</Application>
  <PresentationFormat>On-screen Show (4:3)</PresentationFormat>
  <Paragraphs>41</Paragraphs>
  <Slides>1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Helvetica</vt:lpstr>
      <vt:lpstr>Mangal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26</cp:revision>
  <cp:lastPrinted>2019-01-22T23:13:49Z</cp:lastPrinted>
  <dcterms:created xsi:type="dcterms:W3CDTF">2018-09-12T18:35:49Z</dcterms:created>
  <dcterms:modified xsi:type="dcterms:W3CDTF">2019-01-24T22:40:03Z</dcterms:modified>
</cp:coreProperties>
</file>

<file path=docProps/thumbnail.jpeg>
</file>